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61" r:id="rId5"/>
    <p:sldId id="270" r:id="rId6"/>
    <p:sldId id="271" r:id="rId7"/>
    <p:sldId id="263" r:id="rId8"/>
    <p:sldId id="264" r:id="rId9"/>
    <p:sldId id="265" r:id="rId10"/>
    <p:sldId id="266" r:id="rId11"/>
    <p:sldId id="262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6AA-127D-4A5E-BB96-4078A7B029AF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6AA-127D-4A5E-BB96-4078A7B029AF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2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6AA-127D-4A5E-BB96-4078A7B029AF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21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6AA-127D-4A5E-BB96-4078A7B029AF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7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6AA-127D-4A5E-BB96-4078A7B029AF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6AA-127D-4A5E-BB96-4078A7B029AF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01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6AA-127D-4A5E-BB96-4078A7B029AF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43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6AA-127D-4A5E-BB96-4078A7B029AF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88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6AA-127D-4A5E-BB96-4078A7B029AF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32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6AA-127D-4A5E-BB96-4078A7B029AF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3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6AA-127D-4A5E-BB96-4078A7B029AF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16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F86AA-127D-4A5E-BB96-4078A7B029AF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E24-4DF7-416C-A217-E547ADD07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oollady.ru/pic/0004/043/0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t="236" r="392" b="466"/>
          <a:stretch/>
        </p:blipFill>
        <p:spPr bwMode="auto">
          <a:xfrm>
            <a:off x="0" y="12096"/>
            <a:ext cx="12192000" cy="6845904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6" name="Прямоугольник 5"/>
          <p:cNvSpPr/>
          <p:nvPr/>
        </p:nvSpPr>
        <p:spPr>
          <a:xfrm>
            <a:off x="2807369" y="553106"/>
            <a:ext cx="9095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Государственная политика в сфере общего образования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4228" y="5374708"/>
            <a:ext cx="102829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Стратегия развития общего образования: повышение качества образовательных результатов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4228" y="2379223"/>
            <a:ext cx="8012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НОРМАТИВНЫЕ И ПРАВОВЫЕ ОСНОВАНИЯ ТРАНСФОРМАЦИИ МЕТОДИЧЕСКОЙ СЛУЖБЫ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57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1-07/thumbs/1625501155_6-kartinkin-com-p-fon-dlya-proekta-po-informatike-krasivie-f-6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99450" y="305881"/>
            <a:ext cx="7216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МЕТОДИЧЕСКАЯ СЛУЖБА РОССИЙСКОЙ ФЕДЕРАЦИИ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18" y="0"/>
            <a:ext cx="12172581" cy="40275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2981739"/>
            <a:ext cx="12191999" cy="394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1-07/thumbs/1625501155_6-kartinkin-com-p-fon-dlya-proekta-po-informatike-krasivie-f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31754" cy="15505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1729" y="1617279"/>
            <a:ext cx="1166853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• </a:t>
            </a:r>
            <a:r>
              <a:rPr lang="ru-RU" sz="2400" dirty="0" smtClean="0"/>
              <a:t> Ст</a:t>
            </a:r>
            <a:r>
              <a:rPr lang="ru-RU" sz="2400" dirty="0"/>
              <a:t>. 19 Федерального закона «Об образовании в Российской Федерации</a:t>
            </a:r>
            <a:r>
              <a:rPr lang="ru-RU" sz="2400" dirty="0" smtClean="0"/>
              <a:t>».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•  Указ </a:t>
            </a:r>
            <a:r>
              <a:rPr lang="ru-RU" sz="2400" dirty="0"/>
              <a:t>Президента Российской Федерации от 21 июля 2020 г. № 474 «О национальных целях развития Российской Федерации на период до 2030 года</a:t>
            </a:r>
            <a:r>
              <a:rPr lang="ru-RU" sz="2400" dirty="0" smtClean="0"/>
              <a:t>».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•  Перечень </a:t>
            </a:r>
            <a:r>
              <a:rPr lang="ru-RU" sz="2400" dirty="0"/>
              <a:t>поручений Президента России по итогам заседания Президиума Государственного Совета от 25 августа 2021 </a:t>
            </a:r>
            <a:r>
              <a:rPr lang="ru-RU" sz="2400" dirty="0" smtClean="0"/>
              <a:t>г.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•  Федеральный </a:t>
            </a:r>
            <a:r>
              <a:rPr lang="ru-RU" sz="2400" dirty="0"/>
              <a:t>проект «Современная школа» национального проекта «Образование</a:t>
            </a:r>
            <a:r>
              <a:rPr lang="ru-RU" sz="2400" dirty="0" smtClean="0"/>
              <a:t>».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•  Распоряжение </a:t>
            </a:r>
            <a:r>
              <a:rPr lang="ru-RU" sz="2400" dirty="0"/>
              <a:t>Правительства Российской Федерации от 31 декабря 2019 г. № 3273-р «Основные принципы национальной системы профессионального роста педагогических работников Российской Федерации, включая национальную систему учительского роста</a:t>
            </a:r>
            <a:r>
              <a:rPr lang="ru-RU" sz="2400" dirty="0" smtClean="0"/>
              <a:t>».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872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1-07/thumbs/1625501155_6-kartinkin-com-p-fon-dlya-proekta-po-informatike-krasivie-f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5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31754" cy="15505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27739"/>
            <a:ext cx="6590747" cy="5153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76661" y="2665993"/>
            <a:ext cx="43533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Адресность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Доступность</a:t>
            </a:r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Персонифицированность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Целостность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86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1-07/thumbs/1625501155_6-kartinkin-com-p-fon-dlya-proekta-po-informatike-krasivie-f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508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5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1-07/thumbs/1625501155_6-kartinkin-com-p-fon-dlya-proekta-po-informatike-krasivie-f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238" y="0"/>
            <a:ext cx="8639175" cy="857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689" y="1053548"/>
            <a:ext cx="5146724" cy="580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8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1-07/thumbs/1625501155_6-kartinkin-com-p-fon-dlya-proekta-po-informatike-krasivie-f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1999" cy="687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5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1-07/thumbs/1625501155_6-kartinkin-com-p-fon-dlya-proekta-po-informatike-krasivie-f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75252"/>
            <a:ext cx="12191998" cy="60827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1999" cy="775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99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1-07/thumbs/1625501155_6-kartinkin-com-p-fon-dlya-proekta-po-informatike-krasivie-f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1999" cy="775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9013" y="775252"/>
            <a:ext cx="12221012" cy="60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35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1-07/thumbs/1625501155_6-kartinkin-com-p-fon-dlya-proekta-po-informatike-krasivie-f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23"/>
            <a:ext cx="12191999" cy="686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47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1-07/thumbs/1625501155_6-kartinkin-com-p-fon-dlya-proekta-po-informatike-krasivie-f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0166"/>
            <a:ext cx="12191999" cy="687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93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1-07/thumbs/1625501155_6-kartinkin-com-p-fon-dlya-proekta-po-informatike-krasivie-f-6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529" y="1073426"/>
            <a:ext cx="12215528" cy="57845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99450" y="305881"/>
            <a:ext cx="7216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МЕТОДИЧЕСКАЯ СЛУЖБА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2505420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137</Words>
  <Application>Microsoft Office PowerPoint</Application>
  <PresentationFormat>Широкоэкранный</PresentationFormat>
  <Paragraphs>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Кычкина Антонина Анатольевна</dc:creator>
  <cp:lastModifiedBy>Кычкина Антонина Анатольевна</cp:lastModifiedBy>
  <cp:revision>25</cp:revision>
  <dcterms:created xsi:type="dcterms:W3CDTF">2022-10-27T13:37:58Z</dcterms:created>
  <dcterms:modified xsi:type="dcterms:W3CDTF">2022-11-08T05:41:42Z</dcterms:modified>
</cp:coreProperties>
</file>